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9" r:id="rId7"/>
    <p:sldId id="262" r:id="rId8"/>
    <p:sldId id="268" r:id="rId9"/>
    <p:sldId id="263" r:id="rId10"/>
    <p:sldId id="266" r:id="rId11"/>
    <p:sldId id="271" r:id="rId12"/>
    <p:sldId id="267" r:id="rId13"/>
    <p:sldId id="270" r:id="rId14"/>
    <p:sldId id="272"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39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21D797-1ABE-4843-B89B-E3FA7F1496F4}" type="datetimeFigureOut">
              <a:rPr lang="en-US" smtClean="0"/>
              <a:t>7/16/2014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D7913C-A68F-4D88-B900-C3DB1CE79758}" type="slidenum">
              <a:rPr lang="en-US" smtClean="0"/>
              <a:t>‹#›</a:t>
            </a:fld>
            <a:endParaRPr lang="en-US"/>
          </a:p>
        </p:txBody>
      </p:sp>
    </p:spTree>
    <p:extLst>
      <p:ext uri="{BB962C8B-B14F-4D97-AF65-F5344CB8AC3E}">
        <p14:creationId xmlns:p14="http://schemas.microsoft.com/office/powerpoint/2010/main" val="322560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p:spPr>
        <p:txBody>
          <a:bodyPr/>
          <a:lstStyle/>
          <a:p>
            <a:pPr algn="r"/>
            <a:r>
              <a:rPr lang="en-US" dirty="0" smtClean="0">
                <a:solidFill>
                  <a:srgbClr val="FF0000"/>
                </a:solidFill>
              </a:rPr>
              <a:t>9:00</a:t>
            </a:r>
          </a:p>
          <a:p>
            <a:pPr algn="r"/>
            <a:endParaRPr lang="en-US" dirty="0" smtClean="0">
              <a:solidFill>
                <a:srgbClr val="FF0000"/>
              </a:solidFill>
            </a:endParaRPr>
          </a:p>
          <a:p>
            <a:pPr algn="r"/>
            <a:r>
              <a:rPr lang="en-US" dirty="0" smtClean="0">
                <a:solidFill>
                  <a:srgbClr val="FF0000"/>
                </a:solidFill>
              </a:rPr>
              <a:t>Meg</a:t>
            </a:r>
          </a:p>
          <a:p>
            <a:pPr algn="r"/>
            <a:endParaRPr lang="en-US" dirty="0" smtClean="0">
              <a:solidFill>
                <a:srgbClr val="FF0000"/>
              </a:solidFill>
            </a:endParaRPr>
          </a:p>
          <a:p>
            <a:pPr algn="r"/>
            <a:r>
              <a:rPr lang="en-US" dirty="0" smtClean="0">
                <a:solidFill>
                  <a:srgbClr val="FF0000"/>
                </a:solidFill>
              </a:rPr>
              <a:t>20 minutes / 14 slides</a:t>
            </a:r>
          </a:p>
        </p:txBody>
      </p:sp>
      <p:sp>
        <p:nvSpPr>
          <p:cNvPr id="119812" name="Slide Number Placeholder 3"/>
          <p:cNvSpPr>
            <a:spLocks noGrp="1"/>
          </p:cNvSpPr>
          <p:nvPr>
            <p:ph type="sldNum" sz="quarter" idx="5"/>
          </p:nvPr>
        </p:nvSpPr>
        <p:spPr>
          <a:noFill/>
        </p:spPr>
        <p:txBody>
          <a:bodyPr/>
          <a:lstStyle/>
          <a:p>
            <a:fld id="{BD30D818-BC50-4643-883A-0014828EDFB5}"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8BE714-DA90-4148-BA88-1303AF944CD1}" type="datetimeFigureOut">
              <a:rPr lang="en-US" smtClean="0"/>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730B2-86DD-4BA9-B970-CAA64F3F4ED1}" type="slidenum">
              <a:rPr lang="en-US" smtClean="0"/>
              <a:t>‹#›</a:t>
            </a:fld>
            <a:endParaRPr lang="en-US"/>
          </a:p>
        </p:txBody>
      </p:sp>
    </p:spTree>
    <p:extLst>
      <p:ext uri="{BB962C8B-B14F-4D97-AF65-F5344CB8AC3E}">
        <p14:creationId xmlns:p14="http://schemas.microsoft.com/office/powerpoint/2010/main" val="3161654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8BE714-DA90-4148-BA88-1303AF944CD1}" type="datetimeFigureOut">
              <a:rPr lang="en-US" smtClean="0"/>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730B2-86DD-4BA9-B970-CAA64F3F4ED1}" type="slidenum">
              <a:rPr lang="en-US" smtClean="0"/>
              <a:t>‹#›</a:t>
            </a:fld>
            <a:endParaRPr lang="en-US"/>
          </a:p>
        </p:txBody>
      </p:sp>
    </p:spTree>
    <p:extLst>
      <p:ext uri="{BB962C8B-B14F-4D97-AF65-F5344CB8AC3E}">
        <p14:creationId xmlns:p14="http://schemas.microsoft.com/office/powerpoint/2010/main" val="2575136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8BE714-DA90-4148-BA88-1303AF944CD1}" type="datetimeFigureOut">
              <a:rPr lang="en-US" smtClean="0"/>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730B2-86DD-4BA9-B970-CAA64F3F4ED1}" type="slidenum">
              <a:rPr lang="en-US" smtClean="0"/>
              <a:t>‹#›</a:t>
            </a:fld>
            <a:endParaRPr lang="en-US"/>
          </a:p>
        </p:txBody>
      </p:sp>
    </p:spTree>
    <p:extLst>
      <p:ext uri="{BB962C8B-B14F-4D97-AF65-F5344CB8AC3E}">
        <p14:creationId xmlns:p14="http://schemas.microsoft.com/office/powerpoint/2010/main" val="1101240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Rectangle 3"/>
          <p:cNvSpPr/>
          <p:nvPr userDrawn="1"/>
        </p:nvSpPr>
        <p:spPr>
          <a:xfrm>
            <a:off x="1066800" y="0"/>
            <a:ext cx="8077200" cy="6858000"/>
          </a:xfrm>
          <a:prstGeom prst="rect">
            <a:avLst/>
          </a:prstGeom>
          <a:solidFill>
            <a:srgbClr val="0C5294"/>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a:solidFill>
                <a:srgbClr val="FFFFFF"/>
              </a:solidFill>
              <a:latin typeface="Calibri" pitchFamily="34" charset="0"/>
            </a:endParaRPr>
          </a:p>
        </p:txBody>
      </p:sp>
      <p:pic>
        <p:nvPicPr>
          <p:cNvPr id="5" name="Picture 7" descr="Unitl Col-Corp color-tall2.jpg"/>
          <p:cNvPicPr>
            <a:picLocks noChangeAspect="1"/>
          </p:cNvPicPr>
          <p:nvPr userDrawn="1"/>
        </p:nvPicPr>
        <p:blipFill>
          <a:blip r:embed="rId2" cstate="print"/>
          <a:srcRect/>
          <a:stretch>
            <a:fillRect/>
          </a:stretch>
        </p:blipFill>
        <p:spPr bwMode="auto">
          <a:xfrm>
            <a:off x="-22225" y="0"/>
            <a:ext cx="936625" cy="6858000"/>
          </a:xfrm>
          <a:prstGeom prst="rect">
            <a:avLst/>
          </a:prstGeom>
          <a:noFill/>
          <a:ln w="9525">
            <a:noFill/>
            <a:miter lim="800000"/>
            <a:headEnd/>
            <a:tailEnd/>
          </a:ln>
        </p:spPr>
      </p:pic>
      <p:pic>
        <p:nvPicPr>
          <p:cNvPr id="6" name="Picture 8" descr="ABA PN new brand logo-KO.psd"/>
          <p:cNvPicPr>
            <a:picLocks noChangeAspect="1"/>
          </p:cNvPicPr>
          <p:nvPr userDrawn="1"/>
        </p:nvPicPr>
        <p:blipFill>
          <a:blip r:embed="rId3" cstate="print"/>
          <a:srcRect/>
          <a:stretch>
            <a:fillRect/>
          </a:stretch>
        </p:blipFill>
        <p:spPr bwMode="auto">
          <a:xfrm>
            <a:off x="7235825" y="6032500"/>
            <a:ext cx="1679575" cy="641350"/>
          </a:xfrm>
          <a:prstGeom prst="rect">
            <a:avLst/>
          </a:prstGeom>
          <a:noFill/>
          <a:ln w="9525">
            <a:noFill/>
            <a:miter lim="800000"/>
            <a:headEnd/>
            <a:tailEnd/>
          </a:ln>
        </p:spPr>
      </p:pic>
      <p:sp>
        <p:nvSpPr>
          <p:cNvPr id="21" name="Text Placeholder 20"/>
          <p:cNvSpPr>
            <a:spLocks noGrp="1"/>
          </p:cNvSpPr>
          <p:nvPr>
            <p:ph type="body" sz="quarter" idx="13"/>
          </p:nvPr>
        </p:nvSpPr>
        <p:spPr>
          <a:xfrm>
            <a:off x="1219200" y="304800"/>
            <a:ext cx="6629400" cy="838200"/>
          </a:xfrm>
        </p:spPr>
        <p:txBody>
          <a:bodyPr/>
          <a:lstStyle>
            <a:lvl1pPr>
              <a:buNone/>
              <a:defRPr sz="3200"/>
            </a:lvl1pPr>
          </a:lstStyle>
          <a:p>
            <a:pPr lvl="0"/>
            <a:r>
              <a:rPr lang="en-US" smtClean="0"/>
              <a:t>Click to edit Master text styles</a:t>
            </a:r>
          </a:p>
          <a:p>
            <a:pPr lvl="1"/>
            <a:r>
              <a:rPr lang="en-US" smtClean="0"/>
              <a:t>Second level</a:t>
            </a:r>
          </a:p>
          <a:p>
            <a:pPr lvl="2"/>
            <a:r>
              <a:rPr lang="en-US" smtClean="0"/>
              <a:t>Third level</a:t>
            </a:r>
          </a:p>
        </p:txBody>
      </p:sp>
      <p:sp>
        <p:nvSpPr>
          <p:cNvPr id="25" name="Text Placeholder 24"/>
          <p:cNvSpPr>
            <a:spLocks noGrp="1"/>
          </p:cNvSpPr>
          <p:nvPr>
            <p:ph type="body" sz="quarter" idx="14"/>
          </p:nvPr>
        </p:nvSpPr>
        <p:spPr>
          <a:xfrm>
            <a:off x="1219200" y="2286000"/>
            <a:ext cx="6477000" cy="1981200"/>
          </a:xfrm>
        </p:spPr>
        <p:txBody>
          <a:bodyPr/>
          <a:lstStyle>
            <a:lvl1pPr>
              <a:buNone/>
              <a:defRPr sz="12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22F4CC59-8915-4413-B55E-E8EE2000A99B}" type="datetimeFigureOut">
              <a:rPr lang="en-US"/>
              <a:pPr>
                <a:defRPr/>
              </a:pPr>
              <a:t>7/16/2014</a:t>
            </a:fld>
            <a:endParaRPr lang="en-US"/>
          </a:p>
        </p:txBody>
      </p:sp>
      <p:sp>
        <p:nvSpPr>
          <p:cNvPr id="8" name="Slide Number Placeholder 5"/>
          <p:cNvSpPr>
            <a:spLocks noGrp="1"/>
          </p:cNvSpPr>
          <p:nvPr>
            <p:ph type="sldNum" sz="quarter" idx="16"/>
          </p:nvPr>
        </p:nvSpPr>
        <p:spPr/>
        <p:txBody>
          <a:bodyPr/>
          <a:lstStyle>
            <a:lvl1pPr>
              <a:defRPr/>
            </a:lvl1pPr>
          </a:lstStyle>
          <a:p>
            <a:pPr>
              <a:defRPr/>
            </a:pPr>
            <a:fld id="{4DD0E77C-A41C-4539-8056-991E69D3CDA4}" type="slidenum">
              <a:rPr lang="en-US"/>
              <a:pPr>
                <a:defRPr/>
              </a:pPr>
              <a:t>‹#›</a:t>
            </a:fld>
            <a:endParaRPr lang="en-US"/>
          </a:p>
        </p:txBody>
      </p:sp>
    </p:spTree>
    <p:extLst>
      <p:ext uri="{BB962C8B-B14F-4D97-AF65-F5344CB8AC3E}">
        <p14:creationId xmlns:p14="http://schemas.microsoft.com/office/powerpoint/2010/main" val="3462522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8BE714-DA90-4148-BA88-1303AF944CD1}" type="datetimeFigureOut">
              <a:rPr lang="en-US" smtClean="0"/>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730B2-86DD-4BA9-B970-CAA64F3F4ED1}" type="slidenum">
              <a:rPr lang="en-US" smtClean="0"/>
              <a:t>‹#›</a:t>
            </a:fld>
            <a:endParaRPr lang="en-US"/>
          </a:p>
        </p:txBody>
      </p:sp>
    </p:spTree>
    <p:extLst>
      <p:ext uri="{BB962C8B-B14F-4D97-AF65-F5344CB8AC3E}">
        <p14:creationId xmlns:p14="http://schemas.microsoft.com/office/powerpoint/2010/main" val="464785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8BE714-DA90-4148-BA88-1303AF944CD1}" type="datetimeFigureOut">
              <a:rPr lang="en-US" smtClean="0"/>
              <a:t>7/16/2014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730B2-86DD-4BA9-B970-CAA64F3F4ED1}" type="slidenum">
              <a:rPr lang="en-US" smtClean="0"/>
              <a:t>‹#›</a:t>
            </a:fld>
            <a:endParaRPr lang="en-US"/>
          </a:p>
        </p:txBody>
      </p:sp>
    </p:spTree>
    <p:extLst>
      <p:ext uri="{BB962C8B-B14F-4D97-AF65-F5344CB8AC3E}">
        <p14:creationId xmlns:p14="http://schemas.microsoft.com/office/powerpoint/2010/main" val="27349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8BE714-DA90-4148-BA88-1303AF944CD1}" type="datetimeFigureOut">
              <a:rPr lang="en-US" smtClean="0"/>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730B2-86DD-4BA9-B970-CAA64F3F4ED1}" type="slidenum">
              <a:rPr lang="en-US" smtClean="0"/>
              <a:t>‹#›</a:t>
            </a:fld>
            <a:endParaRPr lang="en-US"/>
          </a:p>
        </p:txBody>
      </p:sp>
    </p:spTree>
    <p:extLst>
      <p:ext uri="{BB962C8B-B14F-4D97-AF65-F5344CB8AC3E}">
        <p14:creationId xmlns:p14="http://schemas.microsoft.com/office/powerpoint/2010/main" val="199853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8BE714-DA90-4148-BA88-1303AF944CD1}" type="datetimeFigureOut">
              <a:rPr lang="en-US" smtClean="0"/>
              <a:t>7/16/2014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D730B2-86DD-4BA9-B970-CAA64F3F4ED1}" type="slidenum">
              <a:rPr lang="en-US" smtClean="0"/>
              <a:t>‹#›</a:t>
            </a:fld>
            <a:endParaRPr lang="en-US"/>
          </a:p>
        </p:txBody>
      </p:sp>
    </p:spTree>
    <p:extLst>
      <p:ext uri="{BB962C8B-B14F-4D97-AF65-F5344CB8AC3E}">
        <p14:creationId xmlns:p14="http://schemas.microsoft.com/office/powerpoint/2010/main" val="375882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8BE714-DA90-4148-BA88-1303AF944CD1}" type="datetimeFigureOut">
              <a:rPr lang="en-US" smtClean="0"/>
              <a:t>7/16/2014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D730B2-86DD-4BA9-B970-CAA64F3F4ED1}" type="slidenum">
              <a:rPr lang="en-US" smtClean="0"/>
              <a:t>‹#›</a:t>
            </a:fld>
            <a:endParaRPr lang="en-US"/>
          </a:p>
        </p:txBody>
      </p:sp>
    </p:spTree>
    <p:extLst>
      <p:ext uri="{BB962C8B-B14F-4D97-AF65-F5344CB8AC3E}">
        <p14:creationId xmlns:p14="http://schemas.microsoft.com/office/powerpoint/2010/main" val="3681416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8BE714-DA90-4148-BA88-1303AF944CD1}" type="datetimeFigureOut">
              <a:rPr lang="en-US" smtClean="0"/>
              <a:t>7/16/2014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D730B2-86DD-4BA9-B970-CAA64F3F4ED1}" type="slidenum">
              <a:rPr lang="en-US" smtClean="0"/>
              <a:t>‹#›</a:t>
            </a:fld>
            <a:endParaRPr lang="en-US"/>
          </a:p>
        </p:txBody>
      </p:sp>
    </p:spTree>
    <p:extLst>
      <p:ext uri="{BB962C8B-B14F-4D97-AF65-F5344CB8AC3E}">
        <p14:creationId xmlns:p14="http://schemas.microsoft.com/office/powerpoint/2010/main" val="287071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8BE714-DA90-4148-BA88-1303AF944CD1}" type="datetimeFigureOut">
              <a:rPr lang="en-US" smtClean="0"/>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730B2-86DD-4BA9-B970-CAA64F3F4ED1}" type="slidenum">
              <a:rPr lang="en-US" smtClean="0"/>
              <a:t>‹#›</a:t>
            </a:fld>
            <a:endParaRPr lang="en-US"/>
          </a:p>
        </p:txBody>
      </p:sp>
    </p:spTree>
    <p:extLst>
      <p:ext uri="{BB962C8B-B14F-4D97-AF65-F5344CB8AC3E}">
        <p14:creationId xmlns:p14="http://schemas.microsoft.com/office/powerpoint/2010/main" val="468095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8BE714-DA90-4148-BA88-1303AF944CD1}" type="datetimeFigureOut">
              <a:rPr lang="en-US" smtClean="0"/>
              <a:t>7/16/2014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730B2-86DD-4BA9-B970-CAA64F3F4ED1}" type="slidenum">
              <a:rPr lang="en-US" smtClean="0"/>
              <a:t>‹#›</a:t>
            </a:fld>
            <a:endParaRPr lang="en-US"/>
          </a:p>
        </p:txBody>
      </p:sp>
    </p:spTree>
    <p:extLst>
      <p:ext uri="{BB962C8B-B14F-4D97-AF65-F5344CB8AC3E}">
        <p14:creationId xmlns:p14="http://schemas.microsoft.com/office/powerpoint/2010/main" val="1165340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8BE714-DA90-4148-BA88-1303AF944CD1}" type="datetimeFigureOut">
              <a:rPr lang="en-US" smtClean="0"/>
              <a:t>7/16/2014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730B2-86DD-4BA9-B970-CAA64F3F4ED1}" type="slidenum">
              <a:rPr lang="en-US" smtClean="0"/>
              <a:t>‹#›</a:t>
            </a:fld>
            <a:endParaRPr lang="en-US"/>
          </a:p>
        </p:txBody>
      </p:sp>
    </p:spTree>
    <p:extLst>
      <p:ext uri="{BB962C8B-B14F-4D97-AF65-F5344CB8AC3E}">
        <p14:creationId xmlns:p14="http://schemas.microsoft.com/office/powerpoint/2010/main" val="69867226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extBox 3"/>
          <p:cNvSpPr txBox="1">
            <a:spLocks noChangeArrowheads="1"/>
          </p:cNvSpPr>
          <p:nvPr/>
        </p:nvSpPr>
        <p:spPr bwMode="auto">
          <a:xfrm>
            <a:off x="1219200" y="271462"/>
            <a:ext cx="6629400" cy="1176337"/>
          </a:xfrm>
          <a:prstGeom prst="rect">
            <a:avLst/>
          </a:prstGeom>
          <a:noFill/>
          <a:ln w="9525">
            <a:noFill/>
            <a:miter lim="800000"/>
            <a:headEnd/>
            <a:tailEnd/>
          </a:ln>
        </p:spPr>
        <p:txBody>
          <a:bodyPr wrap="none"/>
          <a:lstStyle/>
          <a:p>
            <a:pPr>
              <a:lnSpc>
                <a:spcPts val="2800"/>
              </a:lnSpc>
            </a:pPr>
            <a:r>
              <a:rPr lang="en-US" sz="2400" b="1" dirty="0" smtClean="0">
                <a:cs typeface="Arial" pitchFamily="34" charset="0"/>
              </a:rPr>
              <a:t>Washington Bankers Association </a:t>
            </a:r>
          </a:p>
          <a:p>
            <a:pPr>
              <a:lnSpc>
                <a:spcPts val="2800"/>
              </a:lnSpc>
            </a:pPr>
            <a:r>
              <a:rPr lang="en-US" sz="2400" b="1" dirty="0" smtClean="0">
                <a:cs typeface="Arial" pitchFamily="34" charset="0"/>
              </a:rPr>
              <a:t>Executive Development Program </a:t>
            </a:r>
          </a:p>
          <a:p>
            <a:pPr>
              <a:lnSpc>
                <a:spcPts val="2800"/>
              </a:lnSpc>
            </a:pPr>
            <a:r>
              <a:rPr lang="en-US" sz="2400" b="1" dirty="0" smtClean="0">
                <a:cs typeface="Arial" pitchFamily="34" charset="0"/>
              </a:rPr>
              <a:t>Audit and Compliance</a:t>
            </a:r>
            <a:endParaRPr lang="en-US" sz="2400" b="1" dirty="0">
              <a:cs typeface="Arial" pitchFamily="34" charset="0"/>
            </a:endParaRPr>
          </a:p>
          <a:p>
            <a:pPr>
              <a:lnSpc>
                <a:spcPts val="2800"/>
              </a:lnSpc>
            </a:pPr>
            <a:endParaRPr lang="en-US" sz="2400" dirty="0">
              <a:solidFill>
                <a:schemeClr val="bg1"/>
              </a:solidFill>
              <a:cs typeface="Arial" pitchFamily="34" charset="0"/>
            </a:endParaRPr>
          </a:p>
        </p:txBody>
      </p:sp>
      <p:sp>
        <p:nvSpPr>
          <p:cNvPr id="7171" name="TextBox 4"/>
          <p:cNvSpPr txBox="1">
            <a:spLocks noChangeArrowheads="1"/>
          </p:cNvSpPr>
          <p:nvPr/>
        </p:nvSpPr>
        <p:spPr bwMode="auto">
          <a:xfrm>
            <a:off x="1219200" y="2590800"/>
            <a:ext cx="6629400" cy="861774"/>
          </a:xfrm>
          <a:prstGeom prst="rect">
            <a:avLst/>
          </a:prstGeom>
          <a:noFill/>
          <a:ln w="9525">
            <a:noFill/>
            <a:miter lim="800000"/>
            <a:headEnd/>
            <a:tailEnd/>
          </a:ln>
        </p:spPr>
        <p:txBody>
          <a:bodyPr>
            <a:spAutoFit/>
          </a:bodyPr>
          <a:lstStyle/>
          <a:p>
            <a:r>
              <a:rPr lang="en-US" sz="3200" b="1" dirty="0" smtClean="0">
                <a:cs typeface="Arial" pitchFamily="34" charset="0"/>
              </a:rPr>
              <a:t>Recent Regulatory Actions</a:t>
            </a:r>
            <a:endParaRPr lang="en-US" sz="3200" b="1" dirty="0">
              <a:cs typeface="Arial" pitchFamily="34" charset="0"/>
            </a:endParaRPr>
          </a:p>
          <a:p>
            <a:endParaRPr lang="en-US" dirty="0">
              <a:solidFill>
                <a:schemeClr val="bg1"/>
              </a:solidFill>
              <a:cs typeface="Arial" pitchFamily="34" charset="0"/>
            </a:endParaRPr>
          </a:p>
        </p:txBody>
      </p:sp>
      <p:sp>
        <p:nvSpPr>
          <p:cNvPr id="4" name="TextBox 4"/>
          <p:cNvSpPr txBox="1">
            <a:spLocks noChangeArrowheads="1"/>
          </p:cNvSpPr>
          <p:nvPr/>
        </p:nvSpPr>
        <p:spPr bwMode="auto">
          <a:xfrm>
            <a:off x="1219200" y="4800600"/>
            <a:ext cx="6629400" cy="1908215"/>
          </a:xfrm>
          <a:prstGeom prst="rect">
            <a:avLst/>
          </a:prstGeom>
          <a:noFill/>
          <a:ln w="9525">
            <a:noFill/>
            <a:miter lim="800000"/>
            <a:headEnd/>
            <a:tailEnd/>
          </a:ln>
        </p:spPr>
        <p:txBody>
          <a:bodyPr>
            <a:spAutoFit/>
          </a:bodyPr>
          <a:lstStyle/>
          <a:p>
            <a:r>
              <a:rPr lang="en-US" sz="2000" dirty="0" smtClean="0">
                <a:cs typeface="Arial" pitchFamily="34" charset="0"/>
              </a:rPr>
              <a:t>Presenter:</a:t>
            </a:r>
          </a:p>
          <a:p>
            <a:r>
              <a:rPr lang="en-US" sz="2000" dirty="0" smtClean="0">
                <a:cs typeface="Arial" pitchFamily="34" charset="0"/>
              </a:rPr>
              <a:t>David McCrea</a:t>
            </a:r>
          </a:p>
          <a:p>
            <a:r>
              <a:rPr lang="en-US" sz="2000" dirty="0">
                <a:cs typeface="Arial" pitchFamily="34" charset="0"/>
              </a:rPr>
              <a:t>U.S. </a:t>
            </a:r>
            <a:r>
              <a:rPr lang="en-US" sz="2000">
                <a:cs typeface="Arial" pitchFamily="34" charset="0"/>
              </a:rPr>
              <a:t>Program  Manager</a:t>
            </a:r>
          </a:p>
          <a:p>
            <a:r>
              <a:rPr lang="en-US" sz="2000" smtClean="0">
                <a:cs typeface="Arial" pitchFamily="34" charset="0"/>
              </a:rPr>
              <a:t>Global </a:t>
            </a:r>
            <a:r>
              <a:rPr lang="en-US" sz="2000" dirty="0" smtClean="0">
                <a:cs typeface="Arial" pitchFamily="34" charset="0"/>
              </a:rPr>
              <a:t>Regulatory Compliance Team </a:t>
            </a:r>
          </a:p>
          <a:p>
            <a:r>
              <a:rPr lang="en-US" sz="2000" dirty="0" smtClean="0">
                <a:cs typeface="Arial" pitchFamily="34" charset="0"/>
              </a:rPr>
              <a:t>Infosys Limited</a:t>
            </a:r>
          </a:p>
          <a:p>
            <a:endParaRPr lang="en-US" dirty="0">
              <a:solidFill>
                <a:schemeClr val="bg1"/>
              </a:solidFill>
              <a:cs typeface="Arial" pitchFamily="34" charset="0"/>
            </a:endParaRPr>
          </a:p>
        </p:txBody>
      </p:sp>
    </p:spTree>
    <p:extLst>
      <p:ext uri="{BB962C8B-B14F-4D97-AF65-F5344CB8AC3E}">
        <p14:creationId xmlns:p14="http://schemas.microsoft.com/office/powerpoint/2010/main" val="2046867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 Secrecy Act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TD Bank</a:t>
            </a:r>
          </a:p>
          <a:p>
            <a:pPr lvl="1"/>
            <a:r>
              <a:rPr lang="en-US" dirty="0" smtClean="0"/>
              <a:t>September 2013</a:t>
            </a:r>
          </a:p>
          <a:p>
            <a:pPr lvl="1"/>
            <a:r>
              <a:rPr lang="en-US" dirty="0" smtClean="0"/>
              <a:t>Failure to file SARs</a:t>
            </a:r>
          </a:p>
          <a:p>
            <a:pPr lvl="1"/>
            <a:r>
              <a:rPr lang="en-US" dirty="0" smtClean="0"/>
              <a:t>$37.5 million penalty</a:t>
            </a:r>
          </a:p>
          <a:p>
            <a:pPr lvl="1"/>
            <a:r>
              <a:rPr lang="en-US" dirty="0" smtClean="0"/>
              <a:t>$600 million restitution</a:t>
            </a:r>
          </a:p>
          <a:p>
            <a:r>
              <a:rPr lang="en-US" dirty="0" smtClean="0"/>
              <a:t>HSBC</a:t>
            </a:r>
          </a:p>
          <a:p>
            <a:pPr lvl="1"/>
            <a:r>
              <a:rPr lang="en-US" dirty="0" smtClean="0"/>
              <a:t>July 2012</a:t>
            </a:r>
          </a:p>
          <a:p>
            <a:pPr lvl="1"/>
            <a:r>
              <a:rPr lang="en-US" dirty="0" smtClean="0"/>
              <a:t>Chief Compliance Officer stepping down</a:t>
            </a:r>
          </a:p>
          <a:p>
            <a:pPr lvl="1"/>
            <a:r>
              <a:rPr lang="en-US" dirty="0" smtClean="0"/>
              <a:t>Lax controls</a:t>
            </a:r>
          </a:p>
          <a:p>
            <a:pPr lvl="1"/>
            <a:r>
              <a:rPr lang="en-US" dirty="0" smtClean="0"/>
              <a:t>Laundering Mexican drug cartel money</a:t>
            </a:r>
          </a:p>
          <a:p>
            <a:r>
              <a:rPr lang="en-US" dirty="0" smtClean="0"/>
              <a:t>ING</a:t>
            </a:r>
          </a:p>
          <a:p>
            <a:pPr lvl="1"/>
            <a:r>
              <a:rPr lang="en-US" dirty="0" smtClean="0"/>
              <a:t>June 2012</a:t>
            </a:r>
          </a:p>
          <a:p>
            <a:pPr lvl="1"/>
            <a:r>
              <a:rPr lang="en-US" dirty="0" smtClean="0"/>
              <a:t>$619 million penalty</a:t>
            </a:r>
          </a:p>
          <a:p>
            <a:r>
              <a:rPr lang="en-US" dirty="0" smtClean="0"/>
              <a:t>Barclays</a:t>
            </a:r>
          </a:p>
          <a:p>
            <a:pPr lvl="1"/>
            <a:r>
              <a:rPr lang="en-US" dirty="0" smtClean="0"/>
              <a:t>June 2012</a:t>
            </a:r>
          </a:p>
          <a:p>
            <a:pPr lvl="1"/>
            <a:r>
              <a:rPr lang="en-US" dirty="0" smtClean="0"/>
              <a:t>$453 million settlement</a:t>
            </a:r>
          </a:p>
          <a:p>
            <a:pPr lvl="2"/>
            <a:r>
              <a:rPr lang="en-US" dirty="0" smtClean="0"/>
              <a:t>UK and US</a:t>
            </a:r>
            <a:endParaRPr lang="en-US" dirty="0"/>
          </a:p>
        </p:txBody>
      </p:sp>
    </p:spTree>
    <p:extLst>
      <p:ext uri="{BB962C8B-B14F-4D97-AF65-F5344CB8AC3E}">
        <p14:creationId xmlns:p14="http://schemas.microsoft.com/office/powerpoint/2010/main" val="376849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 Secrecy Act</a:t>
            </a:r>
            <a:endParaRPr lang="en-US" dirty="0"/>
          </a:p>
        </p:txBody>
      </p:sp>
      <p:sp>
        <p:nvSpPr>
          <p:cNvPr id="3" name="Content Placeholder 2"/>
          <p:cNvSpPr>
            <a:spLocks noGrp="1"/>
          </p:cNvSpPr>
          <p:nvPr>
            <p:ph idx="1"/>
          </p:nvPr>
        </p:nvSpPr>
        <p:spPr/>
        <p:txBody>
          <a:bodyPr/>
          <a:lstStyle/>
          <a:p>
            <a:r>
              <a:rPr lang="en-US" dirty="0" smtClean="0"/>
              <a:t>JP Morgan Chase</a:t>
            </a:r>
          </a:p>
          <a:p>
            <a:pPr lvl="1"/>
            <a:r>
              <a:rPr lang="en-US" dirty="0" smtClean="0"/>
              <a:t>January 2014</a:t>
            </a:r>
          </a:p>
          <a:p>
            <a:pPr lvl="1"/>
            <a:r>
              <a:rPr lang="en-US" dirty="0" smtClean="0"/>
              <a:t>Deficiencies in the BSA/AML compliance program, customer due diligence, internal controls, and testing</a:t>
            </a:r>
          </a:p>
          <a:p>
            <a:pPr lvl="1"/>
            <a:r>
              <a:rPr lang="en-US" dirty="0" smtClean="0"/>
              <a:t>OCC - $350 million CMP</a:t>
            </a:r>
          </a:p>
          <a:p>
            <a:pPr lvl="1"/>
            <a:r>
              <a:rPr lang="en-US" dirty="0" smtClean="0"/>
              <a:t>US Attorney - $1.7 billion forfeiture</a:t>
            </a:r>
          </a:p>
          <a:p>
            <a:pPr lvl="1"/>
            <a:r>
              <a:rPr lang="en-US" dirty="0" err="1" smtClean="0"/>
              <a:t>FinCEN</a:t>
            </a:r>
            <a:r>
              <a:rPr lang="en-US" dirty="0" smtClean="0"/>
              <a:t> - $461 million CMP</a:t>
            </a:r>
            <a:endParaRPr lang="en-US" dirty="0"/>
          </a:p>
        </p:txBody>
      </p:sp>
    </p:spTree>
    <p:extLst>
      <p:ext uri="{BB962C8B-B14F-4D97-AF65-F5344CB8AC3E}">
        <p14:creationId xmlns:p14="http://schemas.microsoft.com/office/powerpoint/2010/main" val="2086350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Servicemembers Civil Relief Act</a:t>
            </a:r>
            <a:endParaRPr lang="en-US" dirty="0"/>
          </a:p>
        </p:txBody>
      </p:sp>
      <p:sp>
        <p:nvSpPr>
          <p:cNvPr id="3" name="Content Placeholder 2"/>
          <p:cNvSpPr>
            <a:spLocks noGrp="1"/>
          </p:cNvSpPr>
          <p:nvPr>
            <p:ph idx="1"/>
          </p:nvPr>
        </p:nvSpPr>
        <p:spPr/>
        <p:txBody>
          <a:bodyPr>
            <a:normAutofit fontScale="92500"/>
          </a:bodyPr>
          <a:lstStyle/>
          <a:p>
            <a:r>
              <a:rPr lang="en-US" dirty="0" smtClean="0"/>
              <a:t>Capital One</a:t>
            </a:r>
          </a:p>
          <a:p>
            <a:pPr lvl="1"/>
            <a:r>
              <a:rPr lang="en-US" dirty="0" smtClean="0"/>
              <a:t>July 2012</a:t>
            </a:r>
          </a:p>
          <a:p>
            <a:pPr lvl="1"/>
            <a:r>
              <a:rPr lang="en-US" dirty="0" smtClean="0"/>
              <a:t>Quarterly reports from the Audit and Risk Committee</a:t>
            </a:r>
            <a:endParaRPr lang="en-US" dirty="0"/>
          </a:p>
          <a:p>
            <a:pPr lvl="1"/>
            <a:r>
              <a:rPr lang="en-US" dirty="0" smtClean="0"/>
              <a:t>Develop SCRA program</a:t>
            </a:r>
          </a:p>
          <a:p>
            <a:pPr lvl="1"/>
            <a:r>
              <a:rPr lang="en-US" dirty="0" smtClean="0"/>
              <a:t>Develop SCRA </a:t>
            </a:r>
            <a:r>
              <a:rPr lang="en-US" dirty="0"/>
              <a:t>a</a:t>
            </a:r>
            <a:r>
              <a:rPr lang="en-US" dirty="0" smtClean="0"/>
              <a:t>udit program</a:t>
            </a:r>
          </a:p>
          <a:p>
            <a:pPr lvl="1"/>
            <a:r>
              <a:rPr lang="en-US" dirty="0" smtClean="0"/>
              <a:t>Written policies and procedures</a:t>
            </a:r>
          </a:p>
          <a:p>
            <a:pPr lvl="1"/>
            <a:r>
              <a:rPr lang="en-US" dirty="0" smtClean="0"/>
              <a:t>Review all foreclosures and credit cards – including Kohl’s cards – 7/15/2006 – present</a:t>
            </a:r>
          </a:p>
          <a:p>
            <a:pPr lvl="1"/>
            <a:r>
              <a:rPr lang="en-US" dirty="0" smtClean="0"/>
              <a:t>Remediation</a:t>
            </a:r>
            <a:endParaRPr lang="en-US" dirty="0"/>
          </a:p>
        </p:txBody>
      </p:sp>
    </p:spTree>
    <p:extLst>
      <p:ext uri="{BB962C8B-B14F-4D97-AF65-F5344CB8AC3E}">
        <p14:creationId xmlns:p14="http://schemas.microsoft.com/office/powerpoint/2010/main" val="667511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Unsafe and Unsound Practices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Credit Suisse</a:t>
            </a:r>
          </a:p>
          <a:p>
            <a:pPr lvl="1"/>
            <a:r>
              <a:rPr lang="en-US" dirty="0" smtClean="0"/>
              <a:t>May 2014</a:t>
            </a:r>
          </a:p>
          <a:p>
            <a:pPr lvl="1"/>
            <a:r>
              <a:rPr lang="en-US" dirty="0" smtClean="0"/>
              <a:t>Inadequate </a:t>
            </a:r>
            <a:r>
              <a:rPr lang="en-US" dirty="0"/>
              <a:t>risk-management and </a:t>
            </a:r>
            <a:r>
              <a:rPr lang="en-US" dirty="0" smtClean="0"/>
              <a:t>compliance program</a:t>
            </a:r>
          </a:p>
          <a:p>
            <a:pPr lvl="1"/>
            <a:r>
              <a:rPr lang="en-US" dirty="0"/>
              <a:t>V</a:t>
            </a:r>
            <a:r>
              <a:rPr lang="en-US" dirty="0" smtClean="0"/>
              <a:t>iolations </a:t>
            </a:r>
            <a:r>
              <a:rPr lang="en-US" dirty="0"/>
              <a:t>of the federal income tax laws and various New York State </a:t>
            </a:r>
            <a:r>
              <a:rPr lang="en-US" dirty="0" smtClean="0"/>
              <a:t>laws</a:t>
            </a:r>
          </a:p>
          <a:p>
            <a:pPr lvl="1"/>
            <a:r>
              <a:rPr lang="en-US" dirty="0" smtClean="0"/>
              <a:t>FRB penalty of $100 million</a:t>
            </a:r>
          </a:p>
          <a:p>
            <a:pPr lvl="1"/>
            <a:r>
              <a:rPr lang="en-US" dirty="0" smtClean="0"/>
              <a:t>$2.6 Billion total penalties</a:t>
            </a:r>
          </a:p>
          <a:p>
            <a:r>
              <a:rPr lang="en-US" dirty="0" smtClean="0"/>
              <a:t>JP Morgan Chase</a:t>
            </a:r>
          </a:p>
          <a:p>
            <a:pPr lvl="1"/>
            <a:r>
              <a:rPr lang="en-US" dirty="0" smtClean="0"/>
              <a:t>September 2013</a:t>
            </a:r>
          </a:p>
          <a:p>
            <a:pPr lvl="1"/>
            <a:r>
              <a:rPr lang="en-US" dirty="0"/>
              <a:t>U</a:t>
            </a:r>
            <a:r>
              <a:rPr lang="en-US" dirty="0" smtClean="0"/>
              <a:t>nsafe </a:t>
            </a:r>
            <a:r>
              <a:rPr lang="en-US" dirty="0"/>
              <a:t>and unsound practices related to derivatives trading activities conducted on behalf of the bank by the Chief Investment Office </a:t>
            </a:r>
            <a:endParaRPr lang="en-US" dirty="0" smtClean="0"/>
          </a:p>
          <a:p>
            <a:pPr lvl="1"/>
            <a:r>
              <a:rPr lang="en-US" dirty="0" smtClean="0"/>
              <a:t>$300 million CMP</a:t>
            </a:r>
            <a:endParaRPr lang="en-US" dirty="0"/>
          </a:p>
        </p:txBody>
      </p:sp>
    </p:spTree>
    <p:extLst>
      <p:ext uri="{BB962C8B-B14F-4D97-AF65-F5344CB8AC3E}">
        <p14:creationId xmlns:p14="http://schemas.microsoft.com/office/powerpoint/2010/main" val="2499241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Big Topic</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a:t>	 </a:t>
            </a:r>
            <a:r>
              <a:rPr lang="en-US" dirty="0" smtClean="0"/>
              <a:t> </a:t>
            </a:r>
            <a:r>
              <a:rPr lang="en-US" sz="4400" dirty="0" smtClean="0">
                <a:solidFill>
                  <a:srgbClr val="FFC000"/>
                </a:solidFill>
              </a:rPr>
              <a:t>Debt Collection Practices</a:t>
            </a:r>
            <a:endParaRPr lang="en-US" sz="4400" dirty="0">
              <a:solidFill>
                <a:srgbClr val="FFC000"/>
              </a:solidFill>
            </a:endParaRPr>
          </a:p>
        </p:txBody>
      </p:sp>
    </p:spTree>
    <p:extLst>
      <p:ext uri="{BB962C8B-B14F-4D97-AF65-F5344CB8AC3E}">
        <p14:creationId xmlns:p14="http://schemas.microsoft.com/office/powerpoint/2010/main" val="3464620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Actions</a:t>
            </a:r>
            <a:endParaRPr lang="en-US" dirty="0"/>
          </a:p>
        </p:txBody>
      </p:sp>
      <p:sp>
        <p:nvSpPr>
          <p:cNvPr id="3" name="Content Placeholder 2"/>
          <p:cNvSpPr>
            <a:spLocks noGrp="1"/>
          </p:cNvSpPr>
          <p:nvPr>
            <p:ph idx="1"/>
          </p:nvPr>
        </p:nvSpPr>
        <p:spPr/>
        <p:txBody>
          <a:bodyPr>
            <a:normAutofit/>
          </a:bodyPr>
          <a:lstStyle/>
          <a:p>
            <a:r>
              <a:rPr lang="en-US" dirty="0" smtClean="0"/>
              <a:t>Bank closures</a:t>
            </a:r>
          </a:p>
          <a:p>
            <a:r>
              <a:rPr lang="en-US" dirty="0" smtClean="0"/>
              <a:t>Bank mergers</a:t>
            </a:r>
          </a:p>
          <a:p>
            <a:r>
              <a:rPr lang="en-US" dirty="0" smtClean="0"/>
              <a:t>MOUs</a:t>
            </a:r>
          </a:p>
          <a:p>
            <a:r>
              <a:rPr lang="en-US" dirty="0" smtClean="0"/>
              <a:t>C &amp; Ds</a:t>
            </a:r>
          </a:p>
          <a:p>
            <a:r>
              <a:rPr lang="en-US" dirty="0" smtClean="0"/>
              <a:t>CMPs</a:t>
            </a:r>
          </a:p>
          <a:p>
            <a:r>
              <a:rPr lang="en-US" dirty="0" smtClean="0"/>
              <a:t>Removal and Prohibition Orders</a:t>
            </a:r>
            <a:endParaRPr lang="en-US" dirty="0"/>
          </a:p>
        </p:txBody>
      </p:sp>
    </p:spTree>
    <p:extLst>
      <p:ext uri="{BB962C8B-B14F-4D97-AF65-F5344CB8AC3E}">
        <p14:creationId xmlns:p14="http://schemas.microsoft.com/office/powerpoint/2010/main" val="1448111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Fair Lending</a:t>
            </a:r>
            <a:endParaRPr lang="en-US" dirty="0"/>
          </a:p>
        </p:txBody>
      </p:sp>
      <p:sp>
        <p:nvSpPr>
          <p:cNvPr id="5" name="Content Placeholder 4"/>
          <p:cNvSpPr>
            <a:spLocks noGrp="1"/>
          </p:cNvSpPr>
          <p:nvPr>
            <p:ph idx="1"/>
          </p:nvPr>
        </p:nvSpPr>
        <p:spPr/>
        <p:txBody>
          <a:bodyPr>
            <a:normAutofit fontScale="55000" lnSpcReduction="20000"/>
          </a:bodyPr>
          <a:lstStyle/>
          <a:p>
            <a:pPr marL="0" lvl="1" indent="0">
              <a:buNone/>
            </a:pPr>
            <a:r>
              <a:rPr lang="en-US" sz="3100" dirty="0"/>
              <a:t>Settle accusations of discrimination against Hispanic/Latino and Black/African American </a:t>
            </a:r>
            <a:r>
              <a:rPr lang="en-US" sz="3100" dirty="0" smtClean="0"/>
              <a:t>customers</a:t>
            </a:r>
          </a:p>
          <a:p>
            <a:endParaRPr lang="en-US" dirty="0" smtClean="0"/>
          </a:p>
          <a:p>
            <a:r>
              <a:rPr lang="en-US" dirty="0" smtClean="0"/>
              <a:t>Ally Bank</a:t>
            </a:r>
          </a:p>
          <a:p>
            <a:pPr lvl="1"/>
            <a:r>
              <a:rPr lang="en-US" dirty="0" smtClean="0"/>
              <a:t>December 2013</a:t>
            </a:r>
          </a:p>
          <a:p>
            <a:pPr lvl="1"/>
            <a:r>
              <a:rPr lang="en-US" dirty="0" smtClean="0"/>
              <a:t>Indirect Auto Lending</a:t>
            </a:r>
            <a:endParaRPr lang="en-US" dirty="0" smtClean="0"/>
          </a:p>
          <a:p>
            <a:pPr lvl="1"/>
            <a:r>
              <a:rPr lang="en-US" dirty="0" smtClean="0"/>
              <a:t>$18 million CMP</a:t>
            </a:r>
          </a:p>
          <a:p>
            <a:pPr lvl="1"/>
            <a:r>
              <a:rPr lang="en-US" dirty="0" smtClean="0"/>
              <a:t>$80 million restitution</a:t>
            </a:r>
          </a:p>
          <a:p>
            <a:r>
              <a:rPr lang="en-US" dirty="0" smtClean="0"/>
              <a:t>Wells Fargo</a:t>
            </a:r>
          </a:p>
          <a:p>
            <a:pPr lvl="1"/>
            <a:r>
              <a:rPr lang="en-US" dirty="0" smtClean="0"/>
              <a:t>July 2012</a:t>
            </a:r>
          </a:p>
          <a:p>
            <a:pPr lvl="1"/>
            <a:r>
              <a:rPr lang="en-US" dirty="0" smtClean="0"/>
              <a:t>$175 million</a:t>
            </a:r>
          </a:p>
          <a:p>
            <a:r>
              <a:rPr lang="en-US" dirty="0" smtClean="0"/>
              <a:t>Bank of America/Countrywide</a:t>
            </a:r>
          </a:p>
          <a:p>
            <a:pPr lvl="1"/>
            <a:r>
              <a:rPr lang="en-US" dirty="0" smtClean="0"/>
              <a:t>December 2011</a:t>
            </a:r>
          </a:p>
          <a:p>
            <a:pPr lvl="1"/>
            <a:r>
              <a:rPr lang="en-US" dirty="0" smtClean="0"/>
              <a:t>$335 million</a:t>
            </a:r>
            <a:endParaRPr lang="en-US" dirty="0"/>
          </a:p>
          <a:p>
            <a:r>
              <a:rPr lang="en-US" dirty="0" smtClean="0"/>
              <a:t>SunTrust</a:t>
            </a:r>
          </a:p>
          <a:p>
            <a:pPr lvl="1"/>
            <a:r>
              <a:rPr lang="en-US" dirty="0" smtClean="0"/>
              <a:t>June 2012</a:t>
            </a:r>
          </a:p>
          <a:p>
            <a:pPr lvl="1"/>
            <a:r>
              <a:rPr lang="en-US" dirty="0" smtClean="0"/>
              <a:t>$21 million</a:t>
            </a:r>
          </a:p>
        </p:txBody>
      </p:sp>
    </p:spTree>
    <p:extLst>
      <p:ext uri="{BB962C8B-B14F-4D97-AF65-F5344CB8AC3E}">
        <p14:creationId xmlns:p14="http://schemas.microsoft.com/office/powerpoint/2010/main" val="1534087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UDAAP</a:t>
            </a:r>
            <a:endParaRPr lang="en-US" dirty="0"/>
          </a:p>
        </p:txBody>
      </p:sp>
      <p:sp>
        <p:nvSpPr>
          <p:cNvPr id="3" name="Content Placeholder 2"/>
          <p:cNvSpPr>
            <a:spLocks noGrp="1"/>
          </p:cNvSpPr>
          <p:nvPr>
            <p:ph idx="1"/>
          </p:nvPr>
        </p:nvSpPr>
        <p:spPr/>
        <p:txBody>
          <a:bodyPr/>
          <a:lstStyle/>
          <a:p>
            <a:pPr marL="0" indent="0">
              <a:buNone/>
            </a:pPr>
            <a:r>
              <a:rPr lang="en-US" dirty="0" smtClean="0"/>
              <a:t>Duty to protect you customers and your customers’ customers</a:t>
            </a:r>
          </a:p>
          <a:p>
            <a:r>
              <a:rPr lang="en-US" dirty="0" smtClean="0"/>
              <a:t>Wachovia</a:t>
            </a:r>
          </a:p>
          <a:p>
            <a:pPr lvl="1"/>
            <a:r>
              <a:rPr lang="en-US" dirty="0" smtClean="0"/>
              <a:t>April 2008</a:t>
            </a:r>
          </a:p>
          <a:p>
            <a:pPr lvl="1"/>
            <a:r>
              <a:rPr lang="en-US" dirty="0" smtClean="0"/>
              <a:t>Processed 3</a:t>
            </a:r>
            <a:r>
              <a:rPr lang="en-US" baseline="30000" dirty="0" smtClean="0"/>
              <a:t>rd</a:t>
            </a:r>
            <a:r>
              <a:rPr lang="en-US" dirty="0" smtClean="0"/>
              <a:t> Party transactions </a:t>
            </a:r>
          </a:p>
          <a:p>
            <a:pPr lvl="1"/>
            <a:r>
              <a:rPr lang="en-US" dirty="0" smtClean="0"/>
              <a:t>Did not act upon complaints lodged against their customer by their customers’ customers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88895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UDAAP</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Unfair Billing and Deceptive Marketing</a:t>
            </a:r>
          </a:p>
          <a:p>
            <a:r>
              <a:rPr lang="en-US" dirty="0" smtClean="0"/>
              <a:t>American Express Bank</a:t>
            </a:r>
          </a:p>
          <a:p>
            <a:pPr lvl="1"/>
            <a:r>
              <a:rPr lang="en-US" dirty="0" smtClean="0"/>
              <a:t>December 2013</a:t>
            </a:r>
          </a:p>
          <a:p>
            <a:pPr lvl="1"/>
            <a:r>
              <a:rPr lang="en-US" dirty="0" smtClean="0"/>
              <a:t>Customer unfairly billed for identity theft protection products</a:t>
            </a:r>
          </a:p>
          <a:p>
            <a:pPr lvl="1"/>
            <a:r>
              <a:rPr lang="en-US" dirty="0" smtClean="0"/>
              <a:t>Deceptive marketing practices relating to debt cancellation product</a:t>
            </a:r>
          </a:p>
          <a:p>
            <a:pPr lvl="1"/>
            <a:r>
              <a:rPr lang="en-US" dirty="0" smtClean="0"/>
              <a:t>$3 million CMP from OCC</a:t>
            </a:r>
          </a:p>
          <a:p>
            <a:pPr lvl="1"/>
            <a:r>
              <a:rPr lang="en-US" dirty="0" smtClean="0"/>
              <a:t>$2 million CMP from CFPB</a:t>
            </a:r>
          </a:p>
          <a:p>
            <a:pPr lvl="1"/>
            <a:r>
              <a:rPr lang="en-US" dirty="0" smtClean="0"/>
              <a:t>$4.5 million restitution</a:t>
            </a:r>
            <a:endParaRPr lang="en-US" dirty="0"/>
          </a:p>
        </p:txBody>
      </p:sp>
    </p:spTree>
    <p:extLst>
      <p:ext uri="{BB962C8B-B14F-4D97-AF65-F5344CB8AC3E}">
        <p14:creationId xmlns:p14="http://schemas.microsoft.com/office/powerpoint/2010/main" val="3300788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UDAAP</a:t>
            </a:r>
            <a:endParaRPr lang="en-US" dirty="0"/>
          </a:p>
        </p:txBody>
      </p:sp>
      <p:sp>
        <p:nvSpPr>
          <p:cNvPr id="3" name="Content Placeholder 2"/>
          <p:cNvSpPr>
            <a:spLocks noGrp="1"/>
          </p:cNvSpPr>
          <p:nvPr>
            <p:ph idx="1"/>
          </p:nvPr>
        </p:nvSpPr>
        <p:spPr/>
        <p:txBody>
          <a:bodyPr>
            <a:noAutofit/>
          </a:bodyPr>
          <a:lstStyle/>
          <a:p>
            <a:pPr marL="0" indent="0">
              <a:buNone/>
            </a:pPr>
            <a:r>
              <a:rPr lang="en-US" sz="2000" dirty="0" smtClean="0"/>
              <a:t>Credit Cards</a:t>
            </a:r>
          </a:p>
          <a:p>
            <a:r>
              <a:rPr lang="en-US" sz="2000" dirty="0" smtClean="0"/>
              <a:t>Capital One</a:t>
            </a:r>
          </a:p>
          <a:p>
            <a:pPr lvl="1"/>
            <a:r>
              <a:rPr lang="en-US" sz="1600" dirty="0" smtClean="0"/>
              <a:t>July 2012</a:t>
            </a:r>
          </a:p>
          <a:p>
            <a:pPr lvl="1"/>
            <a:r>
              <a:rPr lang="en-US" sz="1600" dirty="0" smtClean="0"/>
              <a:t>$35 million CMP and $150 million restitution</a:t>
            </a:r>
          </a:p>
          <a:p>
            <a:pPr lvl="1"/>
            <a:r>
              <a:rPr lang="en-US" sz="1600" dirty="0" smtClean="0"/>
              <a:t>Debt collection and cancellation products and lack of risk management program to identity UDAAP</a:t>
            </a:r>
          </a:p>
          <a:p>
            <a:r>
              <a:rPr lang="en-US" sz="2000" dirty="0" smtClean="0"/>
              <a:t>American Express </a:t>
            </a:r>
            <a:r>
              <a:rPr lang="en-US" sz="2000" dirty="0" err="1" smtClean="0"/>
              <a:t>Centurian</a:t>
            </a:r>
            <a:endParaRPr lang="en-US" sz="2000" dirty="0" smtClean="0"/>
          </a:p>
          <a:p>
            <a:pPr lvl="1"/>
            <a:r>
              <a:rPr lang="en-US" sz="1600" dirty="0" smtClean="0"/>
              <a:t>June 2009</a:t>
            </a:r>
          </a:p>
          <a:p>
            <a:pPr lvl="1"/>
            <a:r>
              <a:rPr lang="en-US" sz="1600" dirty="0" smtClean="0"/>
              <a:t>$3 million restitution</a:t>
            </a:r>
          </a:p>
          <a:p>
            <a:pPr lvl="1"/>
            <a:r>
              <a:rPr lang="en-US" sz="1600" dirty="0" smtClean="0"/>
              <a:t>Sent convenience checks then lowered credit limits such that checks bounced</a:t>
            </a:r>
          </a:p>
          <a:p>
            <a:r>
              <a:rPr lang="en-US" sz="2000" dirty="0" smtClean="0"/>
              <a:t>Providian</a:t>
            </a:r>
          </a:p>
          <a:p>
            <a:pPr lvl="1"/>
            <a:r>
              <a:rPr lang="en-US" sz="1600" dirty="0" smtClean="0"/>
              <a:t>June 2000</a:t>
            </a:r>
          </a:p>
          <a:p>
            <a:pPr lvl="1"/>
            <a:r>
              <a:rPr lang="en-US" sz="1600" dirty="0" smtClean="0"/>
              <a:t>At least $300 million in restitution</a:t>
            </a:r>
          </a:p>
          <a:p>
            <a:pPr lvl="1"/>
            <a:r>
              <a:rPr lang="en-US" sz="1600" dirty="0" smtClean="0"/>
              <a:t>Inadequate disclosure of limitations on credit insurance product, promised lower rates did not materialize, “No Annual Fee” but credit protection required, inadequate disclosure of requirements to earn incentive for transferred balance</a:t>
            </a:r>
          </a:p>
        </p:txBody>
      </p:sp>
    </p:spTree>
    <p:extLst>
      <p:ext uri="{BB962C8B-B14F-4D97-AF65-F5344CB8AC3E}">
        <p14:creationId xmlns:p14="http://schemas.microsoft.com/office/powerpoint/2010/main" val="983357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UDAAP</a:t>
            </a:r>
            <a:endParaRPr lang="en-US" dirty="0"/>
          </a:p>
        </p:txBody>
      </p:sp>
      <p:sp>
        <p:nvSpPr>
          <p:cNvPr id="3" name="Content Placeholder 2"/>
          <p:cNvSpPr>
            <a:spLocks noGrp="1"/>
          </p:cNvSpPr>
          <p:nvPr>
            <p:ph idx="1"/>
          </p:nvPr>
        </p:nvSpPr>
        <p:spPr/>
        <p:txBody>
          <a:bodyPr/>
          <a:lstStyle/>
          <a:p>
            <a:r>
              <a:rPr lang="en-US" dirty="0" smtClean="0"/>
              <a:t>Student Loans</a:t>
            </a:r>
          </a:p>
          <a:p>
            <a:pPr lvl="1"/>
            <a:r>
              <a:rPr lang="en-US" dirty="0" smtClean="0"/>
              <a:t>Cole Taylor Bank</a:t>
            </a:r>
          </a:p>
          <a:p>
            <a:pPr lvl="2"/>
            <a:r>
              <a:rPr lang="en-US" dirty="0" smtClean="0"/>
              <a:t>July 2014</a:t>
            </a:r>
          </a:p>
          <a:p>
            <a:pPr lvl="1"/>
            <a:r>
              <a:rPr lang="en-US" dirty="0" smtClean="0"/>
              <a:t>Deceptive </a:t>
            </a:r>
            <a:r>
              <a:rPr lang="en-US" dirty="0"/>
              <a:t>practices by Higher One, under Cole Taylor's oversight, </a:t>
            </a:r>
            <a:r>
              <a:rPr lang="en-US" dirty="0" smtClean="0"/>
              <a:t>that </a:t>
            </a:r>
            <a:r>
              <a:rPr lang="en-US" dirty="0"/>
              <a:t>misled students about the </a:t>
            </a:r>
            <a:r>
              <a:rPr lang="en-US" dirty="0" err="1" smtClean="0"/>
              <a:t>OneAccount</a:t>
            </a:r>
            <a:endParaRPr lang="en-US" dirty="0" smtClean="0"/>
          </a:p>
          <a:p>
            <a:pPr lvl="1"/>
            <a:r>
              <a:rPr lang="en-US" dirty="0" smtClean="0"/>
              <a:t>CMP of $3.51 Million</a:t>
            </a:r>
          </a:p>
          <a:p>
            <a:pPr lvl="1"/>
            <a:r>
              <a:rPr lang="en-US" dirty="0" smtClean="0"/>
              <a:t>Corrective Action</a:t>
            </a:r>
          </a:p>
          <a:p>
            <a:pPr lvl="1"/>
            <a:r>
              <a:rPr lang="en-US" dirty="0" smtClean="0"/>
              <a:t>Restitution</a:t>
            </a:r>
            <a:endParaRPr lang="en-US" dirty="0"/>
          </a:p>
        </p:txBody>
      </p:sp>
    </p:spTree>
    <p:extLst>
      <p:ext uri="{BB962C8B-B14F-4D97-AF65-F5344CB8AC3E}">
        <p14:creationId xmlns:p14="http://schemas.microsoft.com/office/powerpoint/2010/main" val="42800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Foreclosures</a:t>
            </a:r>
            <a:endParaRPr lang="en-US" dirty="0"/>
          </a:p>
        </p:txBody>
      </p:sp>
      <p:sp>
        <p:nvSpPr>
          <p:cNvPr id="3" name="Content Placeholder 2"/>
          <p:cNvSpPr>
            <a:spLocks noGrp="1"/>
          </p:cNvSpPr>
          <p:nvPr>
            <p:ph idx="1"/>
          </p:nvPr>
        </p:nvSpPr>
        <p:spPr/>
        <p:txBody>
          <a:bodyPr>
            <a:normAutofit/>
          </a:bodyPr>
          <a:lstStyle/>
          <a:p>
            <a:r>
              <a:rPr lang="en-US" dirty="0" smtClean="0"/>
              <a:t>April 2012</a:t>
            </a:r>
          </a:p>
          <a:p>
            <a:r>
              <a:rPr lang="en-US" dirty="0" smtClean="0"/>
              <a:t>$26 billion settlement</a:t>
            </a:r>
          </a:p>
          <a:p>
            <a:pPr lvl="1"/>
            <a:r>
              <a:rPr lang="en-US" dirty="0" smtClean="0"/>
              <a:t>Bank of America</a:t>
            </a:r>
          </a:p>
          <a:p>
            <a:pPr lvl="1"/>
            <a:r>
              <a:rPr lang="en-US" dirty="0" smtClean="0"/>
              <a:t>Citibank</a:t>
            </a:r>
          </a:p>
          <a:p>
            <a:pPr lvl="1"/>
            <a:r>
              <a:rPr lang="en-US" dirty="0" smtClean="0"/>
              <a:t>JPMorgan Chase</a:t>
            </a:r>
          </a:p>
          <a:p>
            <a:pPr lvl="1"/>
            <a:r>
              <a:rPr lang="en-US" dirty="0" smtClean="0"/>
              <a:t>Wells Fargo</a:t>
            </a:r>
          </a:p>
          <a:p>
            <a:pPr lvl="1"/>
            <a:r>
              <a:rPr lang="en-US" dirty="0" smtClean="0"/>
              <a:t>Ally Financial</a:t>
            </a:r>
          </a:p>
          <a:p>
            <a:r>
              <a:rPr lang="en-US" dirty="0" smtClean="0"/>
              <a:t>Independent Review</a:t>
            </a:r>
          </a:p>
          <a:p>
            <a:endParaRPr lang="en-US" dirty="0" smtClean="0"/>
          </a:p>
        </p:txBody>
      </p:sp>
    </p:spTree>
    <p:extLst>
      <p:ext uri="{BB962C8B-B14F-4D97-AF65-F5344CB8AC3E}">
        <p14:creationId xmlns:p14="http://schemas.microsoft.com/office/powerpoint/2010/main" val="2784214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Sanctions Laws</a:t>
            </a:r>
            <a:endParaRPr lang="en-US" dirty="0"/>
          </a:p>
        </p:txBody>
      </p:sp>
      <p:sp>
        <p:nvSpPr>
          <p:cNvPr id="3" name="Content Placeholder 2"/>
          <p:cNvSpPr>
            <a:spLocks noGrp="1"/>
          </p:cNvSpPr>
          <p:nvPr>
            <p:ph idx="1"/>
          </p:nvPr>
        </p:nvSpPr>
        <p:spPr/>
        <p:txBody>
          <a:bodyPr>
            <a:normAutofit lnSpcReduction="10000"/>
          </a:bodyPr>
          <a:lstStyle/>
          <a:p>
            <a:r>
              <a:rPr lang="en-US" dirty="0" smtClean="0"/>
              <a:t>June 2014</a:t>
            </a:r>
          </a:p>
          <a:p>
            <a:pPr lvl="1"/>
            <a:r>
              <a:rPr lang="en-US" dirty="0" smtClean="0"/>
              <a:t>BNP Paribas</a:t>
            </a:r>
          </a:p>
          <a:p>
            <a:pPr lvl="2"/>
            <a:r>
              <a:rPr lang="en-US" dirty="0" smtClean="0"/>
              <a:t>Parent of Bank of the West</a:t>
            </a:r>
          </a:p>
          <a:p>
            <a:pPr lvl="1"/>
            <a:r>
              <a:rPr lang="en-US" dirty="0" smtClean="0"/>
              <a:t>Federal Reserve penalty of $508 million</a:t>
            </a:r>
          </a:p>
          <a:p>
            <a:pPr lvl="1"/>
            <a:r>
              <a:rPr lang="en-US" dirty="0" smtClean="0"/>
              <a:t>Assessments by all agencies involved - $8.9736 Billion</a:t>
            </a:r>
          </a:p>
          <a:p>
            <a:pPr lvl="1"/>
            <a:r>
              <a:rPr lang="en-US" dirty="0" smtClean="0"/>
              <a:t>Omission </a:t>
            </a:r>
            <a:r>
              <a:rPr lang="en-US" dirty="0"/>
              <a:t>or concealment of relevant information in payment messages sent through BNP Paribas's New York branch </a:t>
            </a:r>
            <a:endParaRPr lang="en-US" dirty="0" smtClean="0"/>
          </a:p>
          <a:p>
            <a:pPr lvl="1"/>
            <a:r>
              <a:rPr lang="en-US" dirty="0" smtClean="0"/>
              <a:t>Requires creation of an OFAC compliance office</a:t>
            </a:r>
            <a:endParaRPr lang="en-US" dirty="0"/>
          </a:p>
        </p:txBody>
      </p:sp>
    </p:spTree>
    <p:extLst>
      <p:ext uri="{BB962C8B-B14F-4D97-AF65-F5344CB8AC3E}">
        <p14:creationId xmlns:p14="http://schemas.microsoft.com/office/powerpoint/2010/main" val="2568800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Flood Insurance</a:t>
            </a:r>
            <a:endParaRPr lang="en-US" dirty="0"/>
          </a:p>
        </p:txBody>
      </p:sp>
      <p:sp>
        <p:nvSpPr>
          <p:cNvPr id="3" name="Content Placeholder 2"/>
          <p:cNvSpPr>
            <a:spLocks noGrp="1"/>
          </p:cNvSpPr>
          <p:nvPr>
            <p:ph idx="1"/>
          </p:nvPr>
        </p:nvSpPr>
        <p:spPr/>
        <p:txBody>
          <a:bodyPr>
            <a:normAutofit fontScale="25000" lnSpcReduction="20000"/>
          </a:bodyPr>
          <a:lstStyle/>
          <a:p>
            <a:r>
              <a:rPr lang="en-US" sz="4400" dirty="0"/>
              <a:t>FDIC</a:t>
            </a:r>
          </a:p>
          <a:p>
            <a:r>
              <a:rPr lang="en-US" sz="4400" dirty="0"/>
              <a:t>First State Bank of Decatur, Decatur, Michigan (Dated 05-29-14) $6,200 </a:t>
            </a:r>
          </a:p>
          <a:p>
            <a:r>
              <a:rPr lang="en-US" sz="4400" dirty="0"/>
              <a:t>Bancroft State Bank, Bancroft, Wisconsin (Dated 03-06-14) $15,065 </a:t>
            </a:r>
          </a:p>
          <a:p>
            <a:r>
              <a:rPr lang="en-US" sz="4400" dirty="0"/>
              <a:t>Citizens State Bank, Lena, Illinois (Dated 02-19-14) $5,470 </a:t>
            </a:r>
          </a:p>
          <a:p>
            <a:r>
              <a:rPr lang="en-US" sz="4400" dirty="0"/>
              <a:t>Pilot Grove Savings Bank, Pilot Grove, Iowa (Dated 02-24-14) $3,960 </a:t>
            </a:r>
          </a:p>
          <a:p>
            <a:r>
              <a:rPr lang="en-US" sz="4400" dirty="0"/>
              <a:t>Upper Peninsula State Bank, Escanaba, Michigan (Dated 02-27-14) $2,000 </a:t>
            </a:r>
          </a:p>
          <a:p>
            <a:r>
              <a:rPr lang="en-US" sz="4400" dirty="0" err="1"/>
              <a:t>BankOrion</a:t>
            </a:r>
            <a:r>
              <a:rPr lang="en-US" sz="4400" dirty="0"/>
              <a:t>, Orion, Illinois (Dated 01-30-14) $11,285 </a:t>
            </a:r>
          </a:p>
          <a:p>
            <a:r>
              <a:rPr lang="en-US" sz="4400" dirty="0"/>
              <a:t>Fremont Bank, Fremont, California (Dated 01-29-14) $13,320</a:t>
            </a:r>
          </a:p>
          <a:p>
            <a:endParaRPr lang="en-US" sz="4400" dirty="0"/>
          </a:p>
          <a:p>
            <a:r>
              <a:rPr lang="en-US" sz="4400" dirty="0"/>
              <a:t>OCC</a:t>
            </a:r>
          </a:p>
          <a:p>
            <a:r>
              <a:rPr lang="en-US" sz="4400" dirty="0"/>
              <a:t>The Somerville National Bank Somerville, Ohio (Dated 05-29-13) $8,770 </a:t>
            </a:r>
          </a:p>
          <a:p>
            <a:r>
              <a:rPr lang="en-US" sz="4400" dirty="0"/>
              <a:t>Equitable Bank Grand Island, Nebraska (Dated 05-27-13) $6,115 </a:t>
            </a:r>
          </a:p>
          <a:p>
            <a:r>
              <a:rPr lang="en-US" sz="4400" dirty="0"/>
              <a:t>FNB Bank, N.A. Danville, Pennsylvania (Dated 09-18-13) $43,120 </a:t>
            </a:r>
          </a:p>
          <a:p>
            <a:r>
              <a:rPr lang="en-US" sz="4400" dirty="0"/>
              <a:t>Great Plains National Bank, Elk City, Oklahoma (Dated 12-03-13) $11,925 </a:t>
            </a:r>
          </a:p>
          <a:p>
            <a:r>
              <a:rPr lang="en-US" sz="4400" dirty="0"/>
              <a:t>National Bank of Ohio, Oak Harbor, Ohio (Dated 12-19-13) $18,160 </a:t>
            </a:r>
          </a:p>
          <a:p>
            <a:r>
              <a:rPr lang="en-US" sz="4400" dirty="0"/>
              <a:t>Mutual of Omaha Bank, Omaha, Nebraska (Dated 12-12-13) $51,765 </a:t>
            </a:r>
          </a:p>
          <a:p>
            <a:r>
              <a:rPr lang="en-US" sz="4400" dirty="0"/>
              <a:t>First Federal Bank. Harrison, Arkansas (Dated 12-10-13) $3,000</a:t>
            </a:r>
          </a:p>
          <a:p>
            <a:endParaRPr lang="en-US" sz="4400" dirty="0"/>
          </a:p>
          <a:p>
            <a:r>
              <a:rPr lang="en-US" sz="4400" dirty="0"/>
              <a:t>Federal Reserve Board</a:t>
            </a:r>
          </a:p>
          <a:p>
            <a:r>
              <a:rPr lang="en-US" sz="4400" dirty="0"/>
              <a:t>First Southern Bank, Boca Raton, Florida (Dated 06-12-14) $4,000 </a:t>
            </a:r>
          </a:p>
          <a:p>
            <a:r>
              <a:rPr lang="en-US" sz="4400" dirty="0"/>
              <a:t>Western Bank, Lordsburg, New Mexico (Dated 05-16-14) $5,410 </a:t>
            </a:r>
          </a:p>
          <a:p>
            <a:r>
              <a:rPr lang="en-US" sz="4400" dirty="0"/>
              <a:t>Bank of Gueydan, Gueydan, Louisiana (Dated 05-09-14) $10,545 </a:t>
            </a:r>
          </a:p>
          <a:p>
            <a:r>
              <a:rPr lang="en-US" sz="4400" dirty="0"/>
              <a:t>Uinta Bank, Mountain View, Wyoming (Dated 04-10-14) $9,985 </a:t>
            </a:r>
          </a:p>
          <a:p>
            <a:r>
              <a:rPr lang="en-US" sz="4400" dirty="0" err="1"/>
              <a:t>Transpecos</a:t>
            </a:r>
            <a:r>
              <a:rPr lang="en-US" sz="4400" dirty="0"/>
              <a:t> Banks, Pecos, Texas (Dated 01-06-14) $2,710 </a:t>
            </a:r>
          </a:p>
          <a:p>
            <a:r>
              <a:rPr lang="en-US" sz="4400" dirty="0"/>
              <a:t>Tioga State Bank, Spencer, New York (Dated 01-06-14) $4,180</a:t>
            </a:r>
          </a:p>
          <a:p>
            <a:pPr marL="0" indent="0">
              <a:buNone/>
            </a:pPr>
            <a:endParaRPr lang="en-US" dirty="0"/>
          </a:p>
        </p:txBody>
      </p:sp>
    </p:spTree>
    <p:extLst>
      <p:ext uri="{BB962C8B-B14F-4D97-AF65-F5344CB8AC3E}">
        <p14:creationId xmlns:p14="http://schemas.microsoft.com/office/powerpoint/2010/main" val="3626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463</TotalTime>
  <Words>853</Words>
  <Application>Microsoft Office PowerPoint</Application>
  <PresentationFormat>On-screen Show (4:3)</PresentationFormat>
  <Paragraphs>169</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Fair Lending</vt:lpstr>
      <vt:lpstr>UDAAP</vt:lpstr>
      <vt:lpstr>UDAAP</vt:lpstr>
      <vt:lpstr>UDAAP</vt:lpstr>
      <vt:lpstr>UDAAP</vt:lpstr>
      <vt:lpstr>Foreclosures</vt:lpstr>
      <vt:lpstr>U.S. Sanctions Laws</vt:lpstr>
      <vt:lpstr>Flood Insurance</vt:lpstr>
      <vt:lpstr>Bank Secrecy Act</vt:lpstr>
      <vt:lpstr>Bank Secrecy Act</vt:lpstr>
      <vt:lpstr>Servicemembers Civil Relief Act</vt:lpstr>
      <vt:lpstr>Unsafe and Unsound Practices</vt:lpstr>
      <vt:lpstr>Next Big Topic</vt:lpstr>
      <vt:lpstr>Other Actions</vt:lpstr>
    </vt:vector>
  </TitlesOfParts>
  <Company>Infosys Technologies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McCrea</dc:creator>
  <cp:lastModifiedBy>David McCrea</cp:lastModifiedBy>
  <cp:revision>38</cp:revision>
  <dcterms:created xsi:type="dcterms:W3CDTF">2012-07-16T23:17:18Z</dcterms:created>
  <dcterms:modified xsi:type="dcterms:W3CDTF">2014-07-16T17:51:47Z</dcterms:modified>
</cp:coreProperties>
</file>